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 id="268" r:id="rId8"/>
    <p:sldId id="269" r:id="rId9"/>
    <p:sldId id="270"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8" d="100"/>
          <a:sy n="108" d="100"/>
        </p:scale>
        <p:origin x="-169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3">
        <a:schemeClr val="bg2"/>
      </p:bgRef>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173157"/>
            <a:ext cx="7772400" cy="1470025"/>
          </a:xfrm>
        </p:spPr>
        <p:txBody>
          <a:bodyPr anchor="b"/>
          <a:lstStyle>
            <a:lvl1pPr algn="l">
              <a:defRPr sz="4800"/>
            </a:lvl1pPr>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687716" y="2643182"/>
            <a:ext cx="6670366" cy="1752600"/>
          </a:xfrm>
        </p:spPr>
        <p:txBody>
          <a:bodyPr/>
          <a:lstStyle>
            <a:lvl1pPr marL="0" indent="0" algn="l">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143768" y="274639"/>
            <a:ext cx="1543032"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9"/>
            <a:ext cx="661513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685800" y="2924181"/>
            <a:ext cx="7772400" cy="1362075"/>
          </a:xfrm>
        </p:spPr>
        <p:txBody>
          <a:bodyPr anchor="t"/>
          <a:lstStyle>
            <a:lvl1pPr algn="l">
              <a:defRPr sz="44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85800" y="142874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3" name="内容占位符 2"/>
          <p:cNvSpPr>
            <a:spLocks noGrp="1"/>
          </p:cNvSpPr>
          <p:nvPr>
            <p:ph idx="1"/>
          </p:nvPr>
        </p:nvSpPr>
        <p:spPr>
          <a:xfrm>
            <a:off x="460382" y="1071546"/>
            <a:ext cx="5111750" cy="50497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5679083" y="1071546"/>
            <a:ext cx="3008313" cy="3429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A41AD5-32C3-4678-87E7-D3752006FCBA}" type="slidenum">
              <a:rPr lang="zh-CN" altLang="en-US" smtClean="0"/>
              <a:t>‹#›</a:t>
            </a:fld>
            <a:endParaRPr lang="zh-CN" altLang="en-US"/>
          </a:p>
        </p:txBody>
      </p:sp>
      <p:sp>
        <p:nvSpPr>
          <p:cNvPr id="2" name="标题 1"/>
          <p:cNvSpPr>
            <a:spLocks noGrp="1"/>
          </p:cNvSpPr>
          <p:nvPr>
            <p:ph type="title"/>
          </p:nvPr>
        </p:nvSpPr>
        <p:spPr>
          <a:xfrm>
            <a:off x="457205" y="285728"/>
            <a:ext cx="8230993" cy="696626"/>
          </a:xfrm>
        </p:spPr>
        <p:txBody>
          <a:bodyPr anchor="ctr"/>
          <a:lstStyle>
            <a:lvl1pPr algn="ctr">
              <a:defRPr sz="3600" b="0"/>
            </a:lvl1pPr>
          </a:lstStyle>
          <a:p>
            <a:r>
              <a:rPr kumimoji="0" lang="zh-CN" altLang="en-US" smtClean="0"/>
              <a:t>单击此处编辑母版标题样式</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01024" y="642918"/>
            <a:ext cx="785818" cy="4572032"/>
          </a:xfrm>
        </p:spPr>
        <p:txBody>
          <a:bodyPr vert="eaVert"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42922" y="541340"/>
            <a:ext cx="6415094" cy="5459428"/>
          </a:xfrm>
          <a:prstGeom prst="roundRect">
            <a:avLst>
              <a:gd name="adj" fmla="val 4800"/>
            </a:avLst>
          </a:prstGeom>
          <a:solidFill>
            <a:schemeClr val="accent1">
              <a:tint val="20000"/>
            </a:schemeClr>
          </a:solidFill>
          <a:ln w="38100">
            <a:gradFill flip="none" rotWithShape="1">
              <a:gsLst>
                <a:gs pos="0">
                  <a:schemeClr val="accent1">
                    <a:alpha val="50000"/>
                  </a:schemeClr>
                </a:gs>
                <a:gs pos="100000">
                  <a:schemeClr val="accent1">
                    <a:tint val="20000"/>
                  </a:schemeClr>
                </a:gs>
              </a:gsLst>
              <a:lin ang="16200000" scaled="1"/>
              <a:tileRect/>
            </a:gradFill>
          </a:ln>
          <a:effectLst>
            <a:outerShdw blurRad="76200" dist="38100" dir="5400000" sx="100500" sy="100500" algn="tl" rotWithShape="0">
              <a:srgbClr val="000000">
                <a:alpha val="50000"/>
              </a:srgb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7072330" y="1000108"/>
            <a:ext cx="914368" cy="4214842"/>
          </a:xfrm>
        </p:spPr>
        <p:txBody>
          <a:bodyPr vert="eaVert" anchor="ct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B3135F3-D14D-445E-BCB7-A71D671BAD16}" type="datetimeFigureOut">
              <a:rPr lang="zh-CN" altLang="en-US" smtClean="0"/>
              <a:t>2022/8/4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1A41AD5-32C3-4678-87E7-D3752006FCBA}"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8" name="图片 7"/>
          <p:cNvPicPr>
            <a:picLocks noChangeAspect="1"/>
          </p:cNvPicPr>
          <p:nvPr/>
        </p:nvPicPr>
        <p:blipFill>
          <a:blip r:embed="rId13">
            <a:duotone>
              <a:schemeClr val="accent1"/>
              <a:srgbClr val="FFFFFF"/>
            </a:duotone>
            <a:lum bright="12000" contrast="40000"/>
          </a:blip>
          <a:stretch>
            <a:fillRect/>
          </a:stretch>
        </p:blipFill>
        <p:spPr>
          <a:xfrm>
            <a:off x="6667809" y="4915143"/>
            <a:ext cx="2476191" cy="1942857"/>
          </a:xfrm>
          <a:prstGeom prst="rect">
            <a:avLst/>
          </a:prstGeom>
          <a:noFill/>
          <a:ln>
            <a:noFill/>
          </a:ln>
        </p:spPr>
      </p:pic>
      <p:sp>
        <p:nvSpPr>
          <p:cNvPr id="10" name="矩形 9"/>
          <p:cNvSpPr/>
          <p:nvPr/>
        </p:nvSpPr>
        <p:spPr>
          <a:xfrm>
            <a:off x="0" y="0"/>
            <a:ext cx="9144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20000"/>
                </a:schemeClr>
              </a:gs>
              <a:gs pos="100000">
                <a:schemeClr val="accent1">
                  <a:tint val="50000"/>
                  <a:shade val="100000"/>
                  <a:hueMod val="100000"/>
                  <a:satMod val="500000"/>
                </a:schemeClr>
              </a:gs>
            </a:gsLst>
            <a:lin ang="18900000" scaled="1"/>
            <a:tileRect/>
          </a:gradFill>
          <a:ln w="12700" cap="rnd" cmpd="sng" algn="ctr">
            <a:noFill/>
            <a:prstDash val="solid"/>
          </a:ln>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sp>
        <p:nvSpPr>
          <p:cNvPr id="11" name="矩形 10"/>
          <p:cNvSpPr/>
          <p:nvPr/>
        </p:nvSpPr>
        <p:spPr>
          <a:xfrm>
            <a:off x="0" y="40951"/>
            <a:ext cx="4572000" cy="71438"/>
          </a:xfrm>
          <a:prstGeom prst="rect">
            <a:avLst/>
          </a:prstGeom>
          <a:gradFill flip="none" rotWithShape="1">
            <a:gsLst>
              <a:gs pos="0">
                <a:schemeClr val="accent1">
                  <a:tint val="100000"/>
                  <a:shade val="50000"/>
                  <a:hueMod val="100000"/>
                  <a:satMod val="250000"/>
                  <a:alpha val="0"/>
                </a:schemeClr>
              </a:gs>
              <a:gs pos="75000">
                <a:schemeClr val="accent1">
                  <a:tint val="80000"/>
                  <a:shade val="100000"/>
                  <a:hueMod val="100000"/>
                  <a:satMod val="375000"/>
                  <a:alpha val="5000"/>
                </a:schemeClr>
              </a:gs>
              <a:gs pos="100000">
                <a:schemeClr val="accent1">
                  <a:tint val="50000"/>
                  <a:shade val="100000"/>
                  <a:hueMod val="100000"/>
                  <a:satMod val="500000"/>
                  <a:alpha val="60000"/>
                </a:schemeClr>
              </a:gs>
            </a:gsLst>
            <a:lin ang="8100000" scaled="1"/>
            <a:tileRect/>
          </a:gradFill>
          <a:ln w="12700" cap="rnd" cmpd="sng" algn="ctr">
            <a:noFill/>
            <a:prstDash val="solid"/>
          </a:ln>
          <a:effectLst>
            <a:glow>
              <a:schemeClr val="accent1">
                <a:tint val="100000"/>
                <a:shade val="100000"/>
                <a:hueMod val="100000"/>
                <a:satMod val="100000"/>
              </a:schemeClr>
            </a:glow>
            <a:softEdge rad="12700"/>
          </a:effectLst>
        </p:spPr>
        <p:style>
          <a:lnRef idx="1">
            <a:schemeClr val="accent1"/>
          </a:lnRef>
          <a:fillRef idx="2">
            <a:schemeClr val="accent1"/>
          </a:fillRef>
          <a:effectRef idx="1">
            <a:schemeClr val="accent1"/>
          </a:effectRef>
          <a:fontRef idx="minor">
            <a:schemeClr val="dk1"/>
          </a:fontRef>
        </p:style>
        <p:txBody>
          <a:bodyPr rtlCol="0" anchor="ctr"/>
          <a:lstStyle/>
          <a:p>
            <a:pPr algn="ctr" eaLnBrk="1" latinLnBrk="0" hangingPunct="1"/>
            <a:endParaRPr kumimoji="0" lang="zh-CN" altLang="en-US"/>
          </a:p>
        </p:txBody>
      </p:sp>
      <p:pic>
        <p:nvPicPr>
          <p:cNvPr id="9" name="图片 8"/>
          <p:cNvPicPr>
            <a:picLocks noChangeAspect="1"/>
          </p:cNvPicPr>
          <p:nvPr/>
        </p:nvPicPr>
        <p:blipFill>
          <a:blip r:embed="rId14">
            <a:duotone>
              <a:schemeClr val="accent1"/>
              <a:srgbClr val="FFFFFF"/>
            </a:duotone>
            <a:lum bright="35000" contrast="40000"/>
          </a:blip>
          <a:stretch>
            <a:fillRect/>
          </a:stretch>
        </p:blipFill>
        <p:spPr>
          <a:xfrm>
            <a:off x="0" y="6420445"/>
            <a:ext cx="9144000" cy="437555"/>
          </a:xfrm>
          <a:prstGeom prst="rect">
            <a:avLst/>
          </a:prstGeom>
          <a:noFill/>
          <a:ln>
            <a:noFill/>
          </a:ln>
          <a:effectLst/>
        </p:spPr>
      </p:pic>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457200" y="6356350"/>
            <a:ext cx="2133600" cy="365125"/>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BB3135F3-D14D-445E-BCB7-A71D671BAD16}" type="datetimeFigureOut">
              <a:rPr lang="zh-CN" altLang="en-US" smtClean="0"/>
              <a:t>2022/8/4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rtlCol="0" anchor="ctr"/>
          <a:lstStyle>
            <a:lvl1pPr algn="ctr" eaLnBrk="1" latinLnBrk="0" hangingPunct="1">
              <a:defRPr kumimoji="0"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rtlCol="0" anchor="ctr"/>
          <a:lstStyle>
            <a:lvl1pPr algn="r" eaLnBrk="1" latinLnBrk="0" hangingPunct="1">
              <a:defRPr kumimoji="0" sz="1200">
                <a:solidFill>
                  <a:schemeClr val="tx1">
                    <a:tint val="75000"/>
                  </a:schemeClr>
                </a:solidFill>
              </a:defRPr>
            </a:lvl1pPr>
          </a:lstStyle>
          <a:p>
            <a:fld id="{31A41AD5-32C3-4678-87E7-D3752006FCB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accent1"/>
        </a:buClr>
        <a:buSzPct val="5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accent2"/>
        </a:buClr>
        <a:buSzPct val="50000"/>
        <a:buFont typeface="Wingdings 2"/>
        <a:buChar char="³"/>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accent3"/>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accent5"/>
        </a:buClr>
        <a:buSzPct val="45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accent6"/>
        </a:buClr>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2428868"/>
            <a:ext cx="7772400" cy="1470025"/>
          </a:xfrm>
        </p:spPr>
        <p:txBody>
          <a:bodyPr>
            <a:normAutofit fontScale="90000"/>
          </a:bodyPr>
          <a:lstStyle/>
          <a:p>
            <a:pPr algn="ctr"/>
            <a:r>
              <a:rPr lang="en-US" altLang="zh-CN" b="1" dirty="0"/>
              <a:t>《</a:t>
            </a:r>
            <a:r>
              <a:rPr lang="zh-CN" altLang="en-US" b="1" dirty="0"/>
              <a:t>沈阳市既有建筑改造消防设计及审查指南（</a:t>
            </a:r>
            <a:r>
              <a:rPr lang="en-US" b="1" dirty="0"/>
              <a:t>2022</a:t>
            </a:r>
            <a:r>
              <a:rPr lang="zh-CN" altLang="en-US" b="1" dirty="0"/>
              <a:t>年版）</a:t>
            </a:r>
            <a:r>
              <a:rPr lang="en-US" altLang="zh-CN" b="1" dirty="0"/>
              <a:t>》</a:t>
            </a:r>
            <a:r>
              <a:rPr lang="zh-CN" altLang="en-US" b="1" dirty="0" smtClean="0"/>
              <a:t>的</a:t>
            </a:r>
            <a:r>
              <a:rPr lang="zh-CN" altLang="en-US" b="1" dirty="0"/>
              <a:t>图解</a:t>
            </a:r>
            <a:endParaRPr lang="zh-CN" altLang="en-US" dirty="0"/>
          </a:p>
        </p:txBody>
      </p:sp>
      <p:sp>
        <p:nvSpPr>
          <p:cNvPr id="3" name="副标题 2"/>
          <p:cNvSpPr>
            <a:spLocks noGrp="1"/>
          </p:cNvSpPr>
          <p:nvPr>
            <p:ph type="subTitle" idx="1"/>
          </p:nvPr>
        </p:nvSpPr>
        <p:spPr>
          <a:xfrm>
            <a:off x="1142976" y="5105400"/>
            <a:ext cx="6670366" cy="1752600"/>
          </a:xfrm>
        </p:spPr>
        <p:txBody>
          <a:bodyPr/>
          <a:lstStyle/>
          <a:p>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dirty="0" smtClean="0"/>
              <a:t>一、编制背景</a:t>
            </a:r>
            <a:endParaRPr lang="zh-CN" altLang="en-US" dirty="0"/>
          </a:p>
        </p:txBody>
      </p:sp>
      <p:sp>
        <p:nvSpPr>
          <p:cNvPr id="4" name="文本占位符 3"/>
          <p:cNvSpPr>
            <a:spLocks noGrp="1"/>
          </p:cNvSpPr>
          <p:nvPr>
            <p:ph type="body" idx="1"/>
          </p:nvPr>
        </p:nvSpPr>
        <p:spPr/>
        <p:txBody>
          <a:bodyPr/>
          <a:lstStyle/>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a:xfrm>
            <a:off x="500034" y="1071546"/>
            <a:ext cx="8229600" cy="5072098"/>
          </a:xfrm>
        </p:spPr>
        <p:txBody>
          <a:bodyPr>
            <a:normAutofit/>
          </a:bodyPr>
          <a:lstStyle/>
          <a:p>
            <a:pPr algn="l"/>
            <a:r>
              <a:rPr lang="zh-CN" altLang="en-US" sz="3200" dirty="0" smtClean="0"/>
              <a:t>为贯彻落实</a:t>
            </a:r>
            <a:r>
              <a:rPr lang="en-US" altLang="zh-CN" sz="3200" dirty="0" smtClean="0"/>
              <a:t>《</a:t>
            </a:r>
            <a:r>
              <a:rPr lang="zh-CN" altLang="en-US" sz="3200" dirty="0" smtClean="0"/>
              <a:t>中华人民共和国消防法</a:t>
            </a:r>
            <a:r>
              <a:rPr lang="en-US" altLang="zh-CN" sz="3200" dirty="0" smtClean="0"/>
              <a:t>》</a:t>
            </a:r>
            <a:r>
              <a:rPr lang="zh-CN" altLang="en-US" sz="3200" dirty="0" smtClean="0"/>
              <a:t>、</a:t>
            </a:r>
            <a:r>
              <a:rPr lang="en-US" altLang="zh-CN" sz="3200" dirty="0" smtClean="0"/>
              <a:t>《</a:t>
            </a:r>
            <a:r>
              <a:rPr lang="zh-CN" altLang="en-US" sz="3200" dirty="0" smtClean="0"/>
              <a:t>建设工程消防设计审查验收管理暂行规定</a:t>
            </a:r>
            <a:r>
              <a:rPr lang="en-US" altLang="zh-CN" sz="3200" dirty="0" smtClean="0"/>
              <a:t>》</a:t>
            </a:r>
            <a:r>
              <a:rPr lang="zh-CN" altLang="en-US" sz="3200" dirty="0" smtClean="0"/>
              <a:t>（中华人民共和国住房和城乡建设部令第</a:t>
            </a:r>
            <a:r>
              <a:rPr lang="en-US" sz="3200" dirty="0" smtClean="0"/>
              <a:t>51</a:t>
            </a:r>
            <a:r>
              <a:rPr lang="zh-CN" altLang="en-US" sz="3200" dirty="0" smtClean="0"/>
              <a:t>号），结合既有建筑改造工程消防设计、审查面临的现行标准适用等问题，为有效指导既有建筑改造消防设计、审查工作</a:t>
            </a:r>
            <a:r>
              <a:rPr lang="zh-CN" altLang="en-US" sz="3200" dirty="0" smtClean="0"/>
              <a:t>，编制</a:t>
            </a:r>
            <a:r>
              <a:rPr lang="zh-CN" altLang="en-US" sz="3200" dirty="0" smtClean="0"/>
              <a:t>了</a:t>
            </a:r>
            <a:r>
              <a:rPr lang="en-US" altLang="zh-CN" sz="3200" dirty="0" smtClean="0"/>
              <a:t>《</a:t>
            </a:r>
            <a:r>
              <a:rPr lang="zh-CN" altLang="en-US" sz="3200" dirty="0" smtClean="0"/>
              <a:t>沈阳市既有建筑改造消防设计及审查</a:t>
            </a:r>
            <a:r>
              <a:rPr lang="zh-CN" altLang="en-US" sz="3200" dirty="0" smtClean="0"/>
              <a:t>指南</a:t>
            </a:r>
            <a:r>
              <a:rPr lang="en-US" altLang="zh-CN" sz="3200" dirty="0" smtClean="0"/>
              <a:t>》</a:t>
            </a:r>
            <a:r>
              <a:rPr lang="zh-CN" altLang="en-US" sz="3200" dirty="0" smtClean="0"/>
              <a:t>。</a:t>
            </a:r>
            <a:endParaRPr lang="zh-CN" alt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71546"/>
            <a:ext cx="8229600" cy="4643470"/>
          </a:xfrm>
        </p:spPr>
        <p:txBody>
          <a:bodyPr>
            <a:normAutofit/>
          </a:bodyPr>
          <a:lstStyle/>
          <a:p>
            <a:pPr algn="l"/>
            <a:r>
              <a:rPr lang="en-US" sz="3200" dirty="0" smtClean="0"/>
              <a:t>2021</a:t>
            </a:r>
            <a:r>
              <a:rPr lang="zh-CN" altLang="en-US" sz="3200" dirty="0" smtClean="0"/>
              <a:t>年我局会同市消防救援支队聘请中国建筑东北设计研究院有限公司编制了</a:t>
            </a:r>
            <a:r>
              <a:rPr lang="en-US" altLang="zh-CN" sz="3200" dirty="0" smtClean="0"/>
              <a:t>《</a:t>
            </a:r>
            <a:r>
              <a:rPr lang="zh-CN" altLang="en-US" sz="3200" dirty="0" smtClean="0"/>
              <a:t>沈阳市既有建筑改造消防设计及审查指南（试行）</a:t>
            </a:r>
            <a:r>
              <a:rPr lang="en-US" altLang="zh-CN" sz="3200" dirty="0" smtClean="0"/>
              <a:t>》</a:t>
            </a:r>
            <a:r>
              <a:rPr lang="zh-CN" altLang="en-US" sz="3200" dirty="0" smtClean="0"/>
              <a:t>。经过一年试行，得到了相关建设单位和设计单位好评，取得良好的社会效益</a:t>
            </a:r>
            <a:r>
              <a:rPr lang="zh-CN" altLang="en-US" sz="3200" dirty="0" smtClean="0"/>
              <a:t>。结合</a:t>
            </a:r>
            <a:r>
              <a:rPr lang="zh-CN" altLang="en-US" sz="3200" dirty="0" smtClean="0"/>
              <a:t>一年多的试用情况，形成了</a:t>
            </a:r>
            <a:r>
              <a:rPr lang="en-US" altLang="zh-CN" sz="3200" dirty="0" smtClean="0"/>
              <a:t>《</a:t>
            </a:r>
            <a:r>
              <a:rPr lang="zh-CN" altLang="en-US" sz="3200" dirty="0" smtClean="0"/>
              <a:t>沈阳市既有建筑改造消防设计及审查指南（</a:t>
            </a:r>
            <a:r>
              <a:rPr lang="en-US" sz="3200" dirty="0" smtClean="0"/>
              <a:t>2022</a:t>
            </a:r>
            <a:r>
              <a:rPr lang="zh-CN" altLang="en-US" sz="3200" dirty="0" smtClean="0"/>
              <a:t>年版）</a:t>
            </a:r>
            <a:r>
              <a:rPr lang="en-US" altLang="zh-CN" sz="3200" dirty="0" smtClean="0"/>
              <a:t>》</a:t>
            </a:r>
            <a:endParaRPr lang="zh-CN" altLang="en-US"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14348" y="1357298"/>
            <a:ext cx="7772400" cy="1362075"/>
          </a:xfrm>
        </p:spPr>
        <p:txBody>
          <a:bodyPr>
            <a:noAutofit/>
          </a:bodyPr>
          <a:lstStyle/>
          <a:p>
            <a:r>
              <a:rPr lang="zh-CN" altLang="en-US" dirty="0" smtClean="0"/>
              <a:t>二、主要内容</a:t>
            </a:r>
            <a:r>
              <a:rPr lang="en-US" altLang="zh-CN" dirty="0" smtClean="0"/>
              <a:t/>
            </a:r>
            <a:br>
              <a:rPr lang="en-US" altLang="zh-CN" dirty="0" smtClean="0"/>
            </a:br>
            <a:r>
              <a:rPr lang="zh-CN" altLang="en-US" dirty="0" smtClean="0"/>
              <a:t>包括</a:t>
            </a:r>
            <a:r>
              <a:rPr lang="zh-CN" altLang="en-US" dirty="0" smtClean="0"/>
              <a:t>：总则、术语、基本规定、建筑、给排水、暖通、电气七部分</a:t>
            </a:r>
            <a:r>
              <a:rPr lang="zh-CN" altLang="en-US" dirty="0" smtClean="0"/>
              <a:t>。</a:t>
            </a:r>
            <a:endParaRPr lang="zh-CN" altLang="en-US" dirty="0"/>
          </a:p>
        </p:txBody>
      </p:sp>
      <p:sp>
        <p:nvSpPr>
          <p:cNvPr id="3" name="文本占位符 2"/>
          <p:cNvSpPr>
            <a:spLocks noGrp="1"/>
          </p:cNvSpPr>
          <p:nvPr>
            <p:ph type="body" idx="1"/>
          </p:nvPr>
        </p:nvSpPr>
        <p:spPr>
          <a:xfrm>
            <a:off x="785786" y="3929066"/>
            <a:ext cx="7772400" cy="1500187"/>
          </a:xfrm>
        </p:spPr>
        <p:txBody>
          <a:bodyPr/>
          <a:lstStyle/>
          <a:p>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08"/>
            <a:ext cx="8229600" cy="4797436"/>
          </a:xfrm>
        </p:spPr>
        <p:txBody>
          <a:bodyPr>
            <a:normAutofit/>
          </a:bodyPr>
          <a:lstStyle/>
          <a:p>
            <a:pPr algn="l"/>
            <a:r>
              <a:rPr lang="en-US" altLang="zh-CN" sz="3200" dirty="0" smtClean="0"/>
              <a:t>	</a:t>
            </a:r>
            <a:r>
              <a:rPr lang="zh-CN" altLang="en-US" sz="3200" b="1" dirty="0" smtClean="0"/>
              <a:t>第一部分 总则</a:t>
            </a:r>
            <a:r>
              <a:rPr lang="zh-CN" altLang="en-US" sz="3200" dirty="0" smtClean="0"/>
              <a:t/>
            </a:r>
            <a:br>
              <a:rPr lang="zh-CN" altLang="en-US" sz="3200" dirty="0" smtClean="0"/>
            </a:br>
            <a:r>
              <a:rPr lang="zh-CN" altLang="en-US" sz="3200" dirty="0" smtClean="0"/>
              <a:t>       主要</a:t>
            </a:r>
            <a:r>
              <a:rPr lang="zh-CN" altLang="en-US" sz="3200" dirty="0" smtClean="0"/>
              <a:t>阐明编制本工作指南的目的和依据、本工作指南的适用范围、既有建筑改造应遵循的原则，并阐述了既有建筑改造无法满足现行标准和本工作指南时的工作方法。</a:t>
            </a:r>
            <a:endParaRPr lang="zh-CN" altLang="en-US"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08"/>
            <a:ext cx="8229600" cy="4797436"/>
          </a:xfrm>
        </p:spPr>
        <p:txBody>
          <a:bodyPr>
            <a:normAutofit/>
          </a:bodyPr>
          <a:lstStyle/>
          <a:p>
            <a:pPr algn="l"/>
            <a:r>
              <a:rPr lang="en-US" altLang="zh-CN" sz="3200" dirty="0" smtClean="0"/>
              <a:t>	</a:t>
            </a:r>
            <a:r>
              <a:rPr lang="zh-CN" altLang="en-US" sz="3200" b="1" dirty="0" smtClean="0"/>
              <a:t>第二部分 术语</a:t>
            </a:r>
            <a:r>
              <a:rPr lang="zh-CN" altLang="en-US" sz="3200" dirty="0" smtClean="0"/>
              <a:t/>
            </a:r>
            <a:br>
              <a:rPr lang="zh-CN" altLang="en-US" sz="3200" dirty="0" smtClean="0"/>
            </a:br>
            <a:r>
              <a:rPr lang="zh-CN" altLang="en-US" sz="3200" dirty="0" smtClean="0"/>
              <a:t>       术语</a:t>
            </a:r>
            <a:r>
              <a:rPr lang="zh-CN" altLang="en-US" sz="3200" dirty="0" smtClean="0"/>
              <a:t>章节，明确了本工作指南所涉及的相关专有名词的概念。</a:t>
            </a:r>
            <a:br>
              <a:rPr lang="zh-CN" altLang="en-US" sz="3200" dirty="0" smtClean="0"/>
            </a:br>
            <a:endParaRPr lang="zh-CN" altLang="en-US" sz="32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08"/>
            <a:ext cx="8229600" cy="4797436"/>
          </a:xfrm>
        </p:spPr>
        <p:txBody>
          <a:bodyPr>
            <a:normAutofit/>
          </a:bodyPr>
          <a:lstStyle/>
          <a:p>
            <a:pPr algn="l"/>
            <a:r>
              <a:rPr lang="zh-CN" altLang="en-US" sz="3200" b="1" dirty="0" smtClean="0"/>
              <a:t>      第三</a:t>
            </a:r>
            <a:r>
              <a:rPr lang="zh-CN" altLang="en-US" sz="3200" b="1" dirty="0" smtClean="0"/>
              <a:t>部分 基本规定</a:t>
            </a:r>
            <a:r>
              <a:rPr lang="zh-CN" altLang="en-US" sz="3200" dirty="0" smtClean="0"/>
              <a:t/>
            </a:r>
            <a:br>
              <a:rPr lang="zh-CN" altLang="en-US" sz="3200" dirty="0" smtClean="0"/>
            </a:br>
            <a:r>
              <a:rPr lang="zh-CN" altLang="en-US" sz="3200" dirty="0" smtClean="0"/>
              <a:t>      本章</a:t>
            </a:r>
            <a:r>
              <a:rPr lang="zh-CN" altLang="en-US" sz="3200" dirty="0" smtClean="0"/>
              <a:t>提出了既有建筑改造的分类，明确了沈阳市既有建筑改造的程序和既有建筑消防安全性能评估的内容，提出既有建筑改造的一般原则。</a:t>
            </a:r>
            <a:endParaRPr lang="zh-CN" altLang="en-US"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1000108"/>
            <a:ext cx="8229600" cy="4797436"/>
          </a:xfrm>
        </p:spPr>
        <p:txBody>
          <a:bodyPr>
            <a:normAutofit/>
          </a:bodyPr>
          <a:lstStyle/>
          <a:p>
            <a:pPr algn="l"/>
            <a:r>
              <a:rPr lang="en-US" altLang="zh-CN" sz="3200" b="1" dirty="0" smtClean="0"/>
              <a:t> </a:t>
            </a:r>
            <a:r>
              <a:rPr lang="en-US" altLang="zh-CN" sz="3200" b="1" dirty="0" smtClean="0"/>
              <a:t>   </a:t>
            </a:r>
            <a:r>
              <a:rPr lang="zh-CN" altLang="en-US" sz="3200" b="1" dirty="0" smtClean="0"/>
              <a:t>第四</a:t>
            </a:r>
            <a:r>
              <a:rPr lang="en-US" sz="3200" b="1" dirty="0" smtClean="0"/>
              <a:t>~</a:t>
            </a:r>
            <a:r>
              <a:rPr lang="zh-CN" altLang="en-US" sz="3200" b="1" dirty="0" smtClean="0"/>
              <a:t>七部分 建筑、给排水、暖通、电气</a:t>
            </a:r>
            <a:r>
              <a:rPr lang="zh-CN" altLang="en-US" sz="3200" dirty="0" smtClean="0"/>
              <a:t/>
            </a:r>
            <a:br>
              <a:rPr lang="zh-CN" altLang="en-US" sz="3200" dirty="0" smtClean="0"/>
            </a:br>
            <a:r>
              <a:rPr lang="zh-CN" altLang="en-US" sz="3200" dirty="0" smtClean="0"/>
              <a:t>    这</a:t>
            </a:r>
            <a:r>
              <a:rPr lang="zh-CN" altLang="en-US" sz="3200" dirty="0" smtClean="0"/>
              <a:t>四章是各相关专业对既有建筑各类改造中提出的相关技术要求。根据既有建筑改造的分类，适当放宽相关技术要求，但改造后建筑消防安全不得低于原建设时的标准。</a:t>
            </a:r>
            <a:br>
              <a:rPr lang="zh-CN" altLang="en-US" sz="3200" dirty="0" smtClean="0"/>
            </a:br>
            <a:endParaRPr lang="zh-CN" altLang="en-US" sz="32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龙腾四海">
  <a:themeElements>
    <a:clrScheme name="龙腾四海">
      <a:dk1>
        <a:sysClr val="windowText" lastClr="000000"/>
      </a:dk1>
      <a:lt1>
        <a:sysClr val="window" lastClr="FFFFFF"/>
      </a:lt1>
      <a:dk2>
        <a:srgbClr val="001B36"/>
      </a:dk2>
      <a:lt2>
        <a:srgbClr val="EDF8FE"/>
      </a:lt2>
      <a:accent1>
        <a:srgbClr val="477AB1"/>
      </a:accent1>
      <a:accent2>
        <a:srgbClr val="51848E"/>
      </a:accent2>
      <a:accent3>
        <a:srgbClr val="7B9B57"/>
      </a:accent3>
      <a:accent4>
        <a:srgbClr val="8B8D8C"/>
      </a:accent4>
      <a:accent5>
        <a:srgbClr val="8B7396"/>
      </a:accent5>
      <a:accent6>
        <a:srgbClr val="E89A53"/>
      </a:accent6>
      <a:hlink>
        <a:srgbClr val="0080FF"/>
      </a:hlink>
      <a:folHlink>
        <a:srgbClr val="FF00FF"/>
      </a:folHlink>
    </a:clrScheme>
    <a:fontScheme name="龙腾四海">
      <a:majorFont>
        <a:latin typeface="Maiandra GD"/>
        <a:ea typeface=""/>
        <a:cs typeface=""/>
        <a:font script="CYRL" typeface="Times New Roman"/>
        <a:font script="GREK" typeface="Times New Roman"/>
        <a:font script="Jpan" typeface="ＭＳ Ｐゴシック"/>
        <a:font script="Hang" typeface="HY중고딕"/>
        <a:font script="Hans" typeface="隶书"/>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ambria"/>
        <a:ea typeface=""/>
        <a:cs typeface=""/>
        <a:font script="Jpan" typeface="ＭＳ Ｐ明朝"/>
        <a:font script="Hang" typeface="HY견명조"/>
        <a:font script="Hans" typeface="华文楷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龙腾四海">
      <a:fillStyleLst>
        <a:solidFill>
          <a:schemeClr val="phClr">
            <a:tint val="100000"/>
            <a:shade val="100000"/>
            <a:hueMod val="100000"/>
            <a:satMod val="100000"/>
          </a:schemeClr>
        </a:solidFill>
        <a:gradFill rotWithShape="1">
          <a:gsLst>
            <a:gs pos="0">
              <a:schemeClr val="phClr">
                <a:tint val="100000"/>
                <a:shade val="50000"/>
                <a:hueMod val="100000"/>
                <a:satMod val="250000"/>
              </a:schemeClr>
            </a:gs>
            <a:gs pos="75000">
              <a:schemeClr val="phClr">
                <a:tint val="80000"/>
                <a:shade val="100000"/>
                <a:hueMod val="100000"/>
                <a:satMod val="375000"/>
              </a:schemeClr>
            </a:gs>
            <a:gs pos="100000">
              <a:schemeClr val="phClr">
                <a:tint val="50000"/>
                <a:shade val="100000"/>
                <a:hueMod val="100000"/>
                <a:satMod val="500000"/>
              </a:schemeClr>
            </a:gs>
          </a:gsLst>
          <a:lin ang="16200000" scaled="1"/>
        </a:gradFill>
        <a:blipFill>
          <a:blip xmlns:r="http://schemas.openxmlformats.org/officeDocument/2006/relationships" r:embed="rId1">
            <a:duotone>
              <a:schemeClr val="phClr">
                <a:tint val="100000"/>
                <a:shade val="50000"/>
                <a:hueMod val="100000"/>
                <a:satMod val="100000"/>
              </a:schemeClr>
              <a:schemeClr val="phClr">
                <a:tint val="100000"/>
                <a:shade val="75000"/>
                <a:hueMod val="100000"/>
                <a:satMod val="100000"/>
              </a:schemeClr>
            </a:duotone>
          </a:blip>
          <a:tile tx="0" ty="0" sx="50000" sy="50000" flip="none" algn="ctr"/>
        </a:blip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glow>
              <a:schemeClr val="phClr">
                <a:tint val="100000"/>
                <a:shade val="100000"/>
                <a:hueMod val="100000"/>
                <a:satMod val="100000"/>
              </a:schemeClr>
            </a:glow>
          </a:effectLst>
          <a:scene3d>
            <a:camera prst="orthographicFront" fov="0">
              <a:rot lat="0" lon="0" rev="0"/>
            </a:camera>
            <a:lightRig rig="threePt" dir="tl">
              <a:rot lat="0" lon="0" rev="0"/>
            </a:lightRig>
          </a:scene3d>
          <a:sp3d prstMaterial="metal">
            <a:bevelT w="12700" h="12700" prst="relaxedInset"/>
            <a:contourClr>
              <a:schemeClr val="phClr">
                <a:tint val="100000"/>
                <a:shade val="100000"/>
                <a:hueMod val="100000"/>
                <a:satMod val="100000"/>
              </a:schemeClr>
            </a:contourClr>
          </a:sp3d>
        </a:effectStyle>
        <a:effectStyle>
          <a:effectLst>
            <a:glow>
              <a:schemeClr val="phClr">
                <a:tint val="100000"/>
                <a:shade val="100000"/>
                <a:hueMod val="100000"/>
                <a:satMod val="100000"/>
              </a:schemeClr>
            </a:glow>
            <a:outerShdw blurRad="44450" dist="50800" dir="3300000" sx="99000" sy="99000" algn="tl" rotWithShape="0">
              <a:srgbClr val="000000">
                <a:alpha val="55000"/>
              </a:srgbClr>
            </a:outerShdw>
          </a:effectLst>
          <a:scene3d>
            <a:camera prst="orthographicFront">
              <a:rot lat="0" lon="0" rev="0"/>
            </a:camera>
            <a:lightRig rig="contrasting" dir="tl">
              <a:rot lat="0" lon="0" rev="14220000"/>
            </a:lightRig>
          </a:scene3d>
          <a:sp3d prstMaterial="dkEdge">
            <a:bevelT w="63500" h="63500"/>
            <a:bevelB w="0" h="0"/>
            <a:contourClr>
              <a:schemeClr val="phClr">
                <a:tint val="100000"/>
                <a:shade val="100000"/>
                <a:hueMod val="100000"/>
                <a:satMod val="100000"/>
              </a:schemeClr>
            </a:contourClr>
          </a:sp3d>
        </a:effectStyle>
      </a:effectStyleLst>
      <a:bgFillStyleLst>
        <a:solidFill>
          <a:schemeClr val="phClr">
            <a:tint val="100000"/>
            <a:shade val="100000"/>
            <a:hueMod val="100000"/>
            <a:satMod val="100000"/>
          </a:schemeClr>
        </a:solidFill>
        <a:gradFill rotWithShape="1">
          <a:gsLst>
            <a:gs pos="0">
              <a:schemeClr val="bg1">
                <a:tint val="100000"/>
                <a:shade val="100000"/>
                <a:hueMod val="100000"/>
                <a:satMod val="150000"/>
              </a:schemeClr>
            </a:gs>
            <a:gs pos="55000">
              <a:schemeClr val="bg1">
                <a:tint val="100000"/>
                <a:shade val="90000"/>
                <a:hueMod val="100000"/>
                <a:satMod val="375000"/>
              </a:schemeClr>
            </a:gs>
            <a:gs pos="100000">
              <a:schemeClr val="phClr">
                <a:tint val="88000"/>
                <a:shade val="100000"/>
                <a:hueMod val="100000"/>
                <a:satMod val="500000"/>
              </a:schemeClr>
            </a:gs>
          </a:gsLst>
          <a:lin ang="5400000" scaled="1"/>
        </a:gradFill>
        <a:blipFill>
          <a:blip xmlns:r="http://schemas.openxmlformats.org/officeDocument/2006/relationships" r:embed="rId2">
            <a:duotone>
              <a:schemeClr val="phClr">
                <a:shade val="30000"/>
                <a:satMod val="555000"/>
              </a:schemeClr>
              <a:schemeClr val="phClr">
                <a:tint val="96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Dragon</Template>
  <TotalTime>16</TotalTime>
  <Words>189</Words>
  <Application>Microsoft Office PowerPoint</Application>
  <PresentationFormat>全屏显示(4:3)</PresentationFormat>
  <Paragraphs>9</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龙腾四海</vt:lpstr>
      <vt:lpstr>《沈阳市既有建筑改造消防设计及审查指南（2022年版）》的图解</vt:lpstr>
      <vt:lpstr>一、编制背景</vt:lpstr>
      <vt:lpstr>为贯彻落实《中华人民共和国消防法》、《建设工程消防设计审查验收管理暂行规定》（中华人民共和国住房和城乡建设部令第51号），结合既有建筑改造工程消防设计、审查面临的现行标准适用等问题，为有效指导既有建筑改造消防设计、审查工作，编制了《沈阳市既有建筑改造消防设计及审查指南》。</vt:lpstr>
      <vt:lpstr>2021年我局会同市消防救援支队聘请中国建筑东北设计研究院有限公司编制了《沈阳市既有建筑改造消防设计及审查指南（试行）》。经过一年试行，得到了相关建设单位和设计单位好评，取得良好的社会效益。结合一年多的试用情况，形成了《沈阳市既有建筑改造消防设计及审查指南（2022年版）》</vt:lpstr>
      <vt:lpstr>二、主要内容 包括：总则、术语、基本规定、建筑、给排水、暖通、电气七部分。</vt:lpstr>
      <vt:lpstr> 第一部分 总则        主要阐明编制本工作指南的目的和依据、本工作指南的适用范围、既有建筑改造应遵循的原则，并阐述了既有建筑改造无法满足现行标准和本工作指南时的工作方法。</vt:lpstr>
      <vt:lpstr> 第二部分 术语        术语章节，明确了本工作指南所涉及的相关专有名词的概念。 </vt:lpstr>
      <vt:lpstr>      第三部分 基本规定       本章提出了既有建筑改造的分类，明确了沈阳市既有建筑改造的程序和既有建筑消防安全性能评估的内容，提出既有建筑改造的一般原则。</vt:lpstr>
      <vt:lpstr>    第四~七部分 建筑、给排水、暖通、电气     这四章是各相关专业对既有建筑各类改造中提出的相关技术要求。根据既有建筑改造的分类，适当放宽相关技术要求，但改造后建筑消防安全不得低于原建设时的标准。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《沈阳市既有建筑改造消防设计及审查指南（2022年版）》的图解</dc:title>
  <dc:creator>Administrator</dc:creator>
  <cp:lastModifiedBy>Administrator</cp:lastModifiedBy>
  <cp:revision>2</cp:revision>
  <dcterms:created xsi:type="dcterms:W3CDTF">2022-08-04T07:52:11Z</dcterms:created>
  <dcterms:modified xsi:type="dcterms:W3CDTF">2022-08-04T08:08:32Z</dcterms:modified>
</cp:coreProperties>
</file>